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0" r:id="rId6"/>
    <p:sldId id="262" r:id="rId7"/>
    <p:sldId id="257" r:id="rId8"/>
    <p:sldId id="258" r:id="rId9"/>
    <p:sldId id="259" r:id="rId1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C4"/>
    <a:srgbClr val="186CAD"/>
    <a:srgbClr val="F2C1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F8C49F-C017-2000-E9A8-610018ECE936}" v="268" dt="2021-05-05T16:33:12.506"/>
    <p1510:client id="{97078F22-EC7A-9A1A-9476-DBF9C34EA011}" v="269" dt="2021-05-05T18:03:05.388"/>
    <p1510:client id="{9BF3C49F-B08C-2000-BFC8-1A8574C5DEAD}" v="1463" dt="2021-05-05T16:13:59.700"/>
    <p1510:client id="{F34DAD0B-6CD9-43D8-A36F-EFFCABB82491}" v="2673" dt="2021-05-05T12:35:21.5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57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de-D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05.05.2021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0491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05.05.2021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1795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05.05.2021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6923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05.05.2021</a:t>
            </a:fld>
            <a:endParaRPr lang="de-D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7632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05.05.2021</a:t>
            </a:fld>
            <a:endParaRPr lang="de-D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1866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05.05.2021</a:t>
            </a:fld>
            <a:endParaRPr lang="de-D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5854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05.05.2021</a:t>
            </a:fld>
            <a:endParaRPr lang="de-D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0201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05.05.2021</a:t>
            </a:fld>
            <a:endParaRPr lang="de-D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6407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05.05.2021</a:t>
            </a:fld>
            <a:endParaRPr lang="de-D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0903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05.05.2021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2787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05.05.2021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2177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8941B0-F4D5-4460-BCAD-F7E2B41A8257}" type="datetimeFigureOut">
              <a:rPr lang="de-DE" smtClean="0"/>
              <a:t>05.05.2021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1127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61936" y="424448"/>
            <a:ext cx="5814295" cy="697524"/>
          </a:xfrm>
        </p:spPr>
        <p:txBody>
          <a:bodyPr/>
          <a:lstStyle/>
          <a:p>
            <a:r>
              <a:rPr lang="fr-FR" sz="4000" b="1" dirty="0">
                <a:solidFill>
                  <a:srgbClr val="CCECC4"/>
                </a:solidFill>
                <a:latin typeface="Comic Sans MS"/>
                <a:cs typeface="Calibri Light"/>
              </a:rPr>
              <a:t>Regroupement</a:t>
            </a:r>
            <a:r>
              <a:rPr lang="de-DE" sz="4000" b="1" dirty="0">
                <a:solidFill>
                  <a:srgbClr val="CCECC4"/>
                </a:solidFill>
                <a:latin typeface="Comic Sans MS"/>
                <a:cs typeface="Calibri Light"/>
              </a:rPr>
              <a:t> 2021</a:t>
            </a:r>
            <a:endParaRPr lang="fr-FR" sz="4000" b="1" dirty="0">
              <a:solidFill>
                <a:srgbClr val="CCECC4"/>
              </a:solidFill>
              <a:latin typeface="Comic Sans MS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17769" y="2098657"/>
            <a:ext cx="5548924" cy="2276441"/>
          </a:xfrm>
          <a:solidFill>
            <a:srgbClr val="F2C158"/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186CAD"/>
                </a:solidFill>
                <a:latin typeface="Comic Sans MS"/>
                <a:cs typeface="Calibri" panose="020F0502020204030204"/>
              </a:rPr>
              <a:t>Du 30 octobre au 1er </a:t>
            </a:r>
            <a:r>
              <a:rPr lang="fr-FR" sz="2000" dirty="0" smtClean="0">
                <a:solidFill>
                  <a:srgbClr val="186CAD"/>
                </a:solidFill>
                <a:latin typeface="Comic Sans MS"/>
                <a:cs typeface="Calibri" panose="020F0502020204030204"/>
              </a:rPr>
              <a:t>novembre 2021</a:t>
            </a:r>
            <a:endParaRPr lang="fr-FR" sz="2000" dirty="0">
              <a:solidFill>
                <a:srgbClr val="186CAD"/>
              </a:solidFill>
              <a:latin typeface="Comic Sans MS"/>
              <a:cs typeface="Calibri" panose="020F0502020204030204"/>
            </a:endParaRPr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186CAD"/>
                </a:solidFill>
                <a:latin typeface="Comic Sans MS"/>
                <a:cs typeface="Calibri" panose="020F0502020204030204"/>
              </a:rPr>
              <a:t>A l'</a:t>
            </a:r>
            <a:r>
              <a:rPr lang="fr-FR" sz="2000" dirty="0" err="1">
                <a:solidFill>
                  <a:srgbClr val="186CAD"/>
                </a:solidFill>
                <a:latin typeface="Comic Sans MS"/>
                <a:cs typeface="Calibri" panose="020F0502020204030204"/>
              </a:rPr>
              <a:t>Ethic</a:t>
            </a:r>
            <a:r>
              <a:rPr lang="fr-FR" sz="2000" dirty="0">
                <a:solidFill>
                  <a:srgbClr val="186CAD"/>
                </a:solidFill>
                <a:latin typeface="Comic Sans MS"/>
                <a:cs typeface="Calibri" panose="020F0502020204030204"/>
              </a:rPr>
              <a:t> Etapes de Blois</a:t>
            </a:r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186CAD"/>
                </a:solidFill>
                <a:latin typeface="Comic Sans MS"/>
                <a:cs typeface="Calibri" panose="020F0502020204030204"/>
              </a:rPr>
              <a:t>Accès :</a:t>
            </a:r>
            <a:endParaRPr lang="en-US" sz="2000" dirty="0">
              <a:solidFill>
                <a:srgbClr val="186CAD"/>
              </a:solidFill>
              <a:latin typeface="Comic Sans MS"/>
              <a:cs typeface="Calibri" panose="020F0502020204030204"/>
            </a:endParaRPr>
          </a:p>
          <a:p>
            <a:pPr marL="800100" lvl="1" indent="-342900" algn="l">
              <a:lnSpc>
                <a:spcPct val="110000"/>
              </a:lnSpc>
              <a:buFont typeface="Courier New" panose="020B0604020202020204" pitchFamily="34" charset="0"/>
              <a:buChar char="o"/>
            </a:pPr>
            <a:r>
              <a:rPr lang="fr-FR" sz="1600" dirty="0">
                <a:solidFill>
                  <a:srgbClr val="186CAD"/>
                </a:solidFill>
                <a:latin typeface="Comic Sans MS"/>
                <a:cs typeface="Calibri" panose="020F0502020204030204"/>
              </a:rPr>
              <a:t>Gare ferroviaire</a:t>
            </a:r>
            <a:endParaRPr lang="en-US" sz="1600" dirty="0">
              <a:solidFill>
                <a:srgbClr val="186CAD"/>
              </a:solidFill>
              <a:latin typeface="Comic Sans MS"/>
              <a:cs typeface="Calibri" panose="020F0502020204030204"/>
            </a:endParaRPr>
          </a:p>
          <a:p>
            <a:pPr marL="800100" lvl="1" indent="-342900" algn="l">
              <a:lnSpc>
                <a:spcPct val="110000"/>
              </a:lnSpc>
              <a:buFont typeface="Courier New" panose="020B0604020202020204" pitchFamily="34" charset="0"/>
              <a:buChar char="o"/>
            </a:pPr>
            <a:r>
              <a:rPr lang="fr-FR" sz="1600" dirty="0">
                <a:solidFill>
                  <a:srgbClr val="186CAD"/>
                </a:solidFill>
                <a:latin typeface="Comic Sans MS"/>
                <a:cs typeface="Calibri" panose="020F0502020204030204"/>
              </a:rPr>
              <a:t>Véhicule personnel</a:t>
            </a:r>
          </a:p>
        </p:txBody>
      </p:sp>
      <p:pic>
        <p:nvPicPr>
          <p:cNvPr id="4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CE298C4A-5A74-4534-9547-92FA584E38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9" t="49778" r="-866" b="-840"/>
          <a:stretch/>
        </p:blipFill>
        <p:spPr>
          <a:xfrm>
            <a:off x="292588" y="355600"/>
            <a:ext cx="2238171" cy="598229"/>
          </a:xfrm>
          <a:prstGeom prst="rect">
            <a:avLst/>
          </a:prstGeom>
        </p:spPr>
      </p:pic>
      <p:pic>
        <p:nvPicPr>
          <p:cNvPr id="7" name="Image 7" descr="Une image contenant plafond, intérieur, mur, plancher&#10;&#10;Description générée automatiquement">
            <a:extLst>
              <a:ext uri="{FF2B5EF4-FFF2-40B4-BE49-F238E27FC236}">
                <a16:creationId xmlns:a16="http://schemas.microsoft.com/office/drawing/2014/main" id="{F5C95C92-BD93-4264-8D14-0A77C585E8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0344" y="2154097"/>
            <a:ext cx="3723297" cy="2800105"/>
          </a:xfrm>
          <a:prstGeom prst="rect">
            <a:avLst/>
          </a:prstGeom>
        </p:spPr>
      </p:pic>
      <p:pic>
        <p:nvPicPr>
          <p:cNvPr id="8" name="Image 8" descr="Une image contenant intérieur, plafond, plancher, mur&#10;&#10;Description générée automatiquement">
            <a:extLst>
              <a:ext uri="{FF2B5EF4-FFF2-40B4-BE49-F238E27FC236}">
                <a16:creationId xmlns:a16="http://schemas.microsoft.com/office/drawing/2014/main" id="{DACEB0B6-34F0-4F99-AFDA-7C876124A7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7995" y="2110135"/>
            <a:ext cx="3801453" cy="2829414"/>
          </a:xfrm>
          <a:prstGeom prst="rect">
            <a:avLst/>
          </a:prstGeom>
        </p:spPr>
      </p:pic>
      <p:pic>
        <p:nvPicPr>
          <p:cNvPr id="9" name="Image 9" descr="Une image contenant intérieur, mur, plancher, pièce&#10;&#10;Description générée automatiquement">
            <a:extLst>
              <a:ext uri="{FF2B5EF4-FFF2-40B4-BE49-F238E27FC236}">
                <a16:creationId xmlns:a16="http://schemas.microsoft.com/office/drawing/2014/main" id="{49E0189B-A572-486C-82BC-09EBE0D918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1728" y="2110137"/>
            <a:ext cx="3733066" cy="2800105"/>
          </a:xfrm>
          <a:prstGeom prst="rect">
            <a:avLst/>
          </a:prstGeom>
        </p:spPr>
      </p:pic>
      <p:pic>
        <p:nvPicPr>
          <p:cNvPr id="10" name="Image 10" descr="Une image contenant texte, intérieur, plafond, table&#10;&#10;Description générée automatiquement">
            <a:extLst>
              <a:ext uri="{FF2B5EF4-FFF2-40B4-BE49-F238E27FC236}">
                <a16:creationId xmlns:a16="http://schemas.microsoft.com/office/drawing/2014/main" id="{BD174B48-D38F-4F19-AB2D-846ABEBBF1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7535" y="2110136"/>
            <a:ext cx="3801452" cy="2829413"/>
          </a:xfrm>
          <a:prstGeom prst="rect">
            <a:avLst/>
          </a:prstGeom>
        </p:spPr>
      </p:pic>
      <p:pic>
        <p:nvPicPr>
          <p:cNvPr id="12" name="Image 12" descr="Une image contenant intérieur, plafond, plancher, mur&#10;&#10;Description générée automatiquement">
            <a:extLst>
              <a:ext uri="{FF2B5EF4-FFF2-40B4-BE49-F238E27FC236}">
                <a16:creationId xmlns:a16="http://schemas.microsoft.com/office/drawing/2014/main" id="{13896810-812A-4BBF-BB78-73E95826D4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67074" y="2110138"/>
            <a:ext cx="3762374" cy="2800105"/>
          </a:xfrm>
          <a:prstGeom prst="rect">
            <a:avLst/>
          </a:prstGeom>
        </p:spPr>
      </p:pic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03B3AD77-115D-4937-87DD-F2B0E2EDA8CD}"/>
              </a:ext>
            </a:extLst>
          </p:cNvPr>
          <p:cNvCxnSpPr/>
          <p:nvPr/>
        </p:nvCxnSpPr>
        <p:spPr>
          <a:xfrm>
            <a:off x="246183" y="1252414"/>
            <a:ext cx="11693767" cy="48845"/>
          </a:xfrm>
          <a:prstGeom prst="straightConnector1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02F7AD98-2F07-4701-A670-5003DCFD48FB}"/>
              </a:ext>
            </a:extLst>
          </p:cNvPr>
          <p:cNvSpPr txBox="1"/>
          <p:nvPr/>
        </p:nvSpPr>
        <p:spPr>
          <a:xfrm>
            <a:off x="9538674" y="542377"/>
            <a:ext cx="2401276" cy="461665"/>
          </a:xfrm>
          <a:prstGeom prst="rect">
            <a:avLst/>
          </a:prstGeom>
          <a:solidFill>
            <a:srgbClr val="186CAD"/>
          </a:solidFill>
          <a:ln>
            <a:solidFill>
              <a:srgbClr val="CCECC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sz="2400" b="1" dirty="0">
                <a:solidFill>
                  <a:srgbClr val="CCECC4"/>
                </a:solidFill>
                <a:latin typeface="Comic Sans MS"/>
              </a:rPr>
              <a:t>Rejoignez-nous</a:t>
            </a:r>
            <a:endParaRPr lang="fr-FR" sz="2400" b="1" dirty="0">
              <a:solidFill>
                <a:srgbClr val="CCECC4"/>
              </a:solidFill>
              <a:latin typeface="Comic Sans MS"/>
              <a:cs typeface="Calibri"/>
            </a:endParaRPr>
          </a:p>
        </p:txBody>
      </p:sp>
      <p:grpSp>
        <p:nvGrpSpPr>
          <p:cNvPr id="6" name="Groupe 5"/>
          <p:cNvGrpSpPr/>
          <p:nvPr/>
        </p:nvGrpSpPr>
        <p:grpSpPr>
          <a:xfrm>
            <a:off x="517769" y="4768235"/>
            <a:ext cx="5575297" cy="1583140"/>
            <a:chOff x="517769" y="5172496"/>
            <a:chExt cx="5575297" cy="1583140"/>
          </a:xfrm>
        </p:grpSpPr>
        <p:sp>
          <p:nvSpPr>
            <p:cNvPr id="16" name="Flèche droite à entaille 15"/>
            <p:cNvSpPr/>
            <p:nvPr/>
          </p:nvSpPr>
          <p:spPr>
            <a:xfrm>
              <a:off x="517769" y="5172496"/>
              <a:ext cx="5575297" cy="1583140"/>
            </a:xfrm>
            <a:prstGeom prst="notchedRightArrow">
              <a:avLst>
                <a:gd name="adj1" fmla="val 53448"/>
                <a:gd name="adj2" fmla="val 50000"/>
              </a:avLst>
            </a:prstGeom>
            <a:solidFill>
              <a:srgbClr val="CCECC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C273AC7-B104-4F46-BDFD-F7189B1DD3A0}"/>
                </a:ext>
              </a:extLst>
            </p:cNvPr>
            <p:cNvSpPr txBox="1"/>
            <p:nvPr/>
          </p:nvSpPr>
          <p:spPr>
            <a:xfrm>
              <a:off x="667897" y="5496020"/>
              <a:ext cx="4840159" cy="92333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FR" b="1" dirty="0">
                  <a:solidFill>
                    <a:srgbClr val="186CAD"/>
                  </a:solidFill>
                </a:rPr>
                <a:t>Pour tout contact :</a:t>
              </a:r>
              <a:endParaRPr lang="fr-FR" b="1" dirty="0">
                <a:solidFill>
                  <a:srgbClr val="000000"/>
                </a:solidFill>
              </a:endParaRPr>
            </a:p>
            <a:p>
              <a:pPr algn="ctr"/>
              <a:r>
                <a:rPr lang="fr-FR" b="1" dirty="0">
                  <a:solidFill>
                    <a:srgbClr val="186CAD"/>
                  </a:solidFill>
                </a:rPr>
                <a:t>Sabine Beaulieu </a:t>
              </a:r>
              <a:r>
                <a:rPr lang="fr-FR" b="1" dirty="0" smtClean="0">
                  <a:solidFill>
                    <a:srgbClr val="186CAD"/>
                  </a:solidFill>
                </a:rPr>
                <a:t>et </a:t>
              </a:r>
              <a:r>
                <a:rPr lang="fr-FR" b="1" dirty="0">
                  <a:solidFill>
                    <a:srgbClr val="186CAD"/>
                  </a:solidFill>
                </a:rPr>
                <a:t>David </a:t>
              </a:r>
              <a:r>
                <a:rPr lang="fr-FR" b="1" dirty="0" smtClean="0">
                  <a:solidFill>
                    <a:srgbClr val="186CAD"/>
                  </a:solidFill>
                </a:rPr>
                <a:t>Chaix</a:t>
              </a:r>
            </a:p>
            <a:p>
              <a:pPr algn="ctr"/>
              <a:r>
                <a:rPr lang="fr-FR" b="1" dirty="0" smtClean="0">
                  <a:solidFill>
                    <a:srgbClr val="186CAD"/>
                  </a:solidFill>
                </a:rPr>
                <a:t>regroupement2021@koolendevriesfrance.org</a:t>
              </a:r>
              <a:endParaRPr lang="fr-FR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784089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Espace réservé du contenu 7">
            <a:extLst>
              <a:ext uri="{FF2B5EF4-FFF2-40B4-BE49-F238E27FC236}">
                <a16:creationId xmlns:a16="http://schemas.microsoft.com/office/drawing/2014/main" id="{C3D4EC3D-EEC5-4053-B1DB-BA4374AA426A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87727161"/>
              </p:ext>
            </p:extLst>
          </p:nvPr>
        </p:nvGraphicFramePr>
        <p:xfrm>
          <a:off x="605692" y="1895230"/>
          <a:ext cx="11009731" cy="4678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8195">
                  <a:extLst>
                    <a:ext uri="{9D8B030D-6E8A-4147-A177-3AD203B41FA5}">
                      <a16:colId xmlns:a16="http://schemas.microsoft.com/office/drawing/2014/main" val="1032588181"/>
                    </a:ext>
                  </a:extLst>
                </a:gridCol>
                <a:gridCol w="2415628">
                  <a:extLst>
                    <a:ext uri="{9D8B030D-6E8A-4147-A177-3AD203B41FA5}">
                      <a16:colId xmlns:a16="http://schemas.microsoft.com/office/drawing/2014/main" val="3604745202"/>
                    </a:ext>
                  </a:extLst>
                </a:gridCol>
                <a:gridCol w="2665714">
                  <a:extLst>
                    <a:ext uri="{9D8B030D-6E8A-4147-A177-3AD203B41FA5}">
                      <a16:colId xmlns:a16="http://schemas.microsoft.com/office/drawing/2014/main" val="2178866055"/>
                    </a:ext>
                  </a:extLst>
                </a:gridCol>
                <a:gridCol w="2665714">
                  <a:extLst>
                    <a:ext uri="{9D8B030D-6E8A-4147-A177-3AD203B41FA5}">
                      <a16:colId xmlns:a16="http://schemas.microsoft.com/office/drawing/2014/main" val="1571023211"/>
                    </a:ext>
                  </a:extLst>
                </a:gridCol>
                <a:gridCol w="2154480">
                  <a:extLst>
                    <a:ext uri="{9D8B030D-6E8A-4147-A177-3AD203B41FA5}">
                      <a16:colId xmlns:a16="http://schemas.microsoft.com/office/drawing/2014/main" val="3493409654"/>
                    </a:ext>
                  </a:extLst>
                </a:gridCol>
              </a:tblGrid>
              <a:tr h="134769">
                <a:tc>
                  <a:txBody>
                    <a:bodyPr/>
                    <a:lstStyle/>
                    <a:p>
                      <a:pPr algn="l" rtl="0" fontAlgn="base"/>
                      <a:endParaRPr lang="fr-FR" sz="1100" b="0" i="0">
                        <a:effectLst/>
                        <a:latin typeface="Comic Sans MS"/>
                      </a:endParaRPr>
                    </a:p>
                  </a:txBody>
                  <a:tcPr>
                    <a:lnR w="0">
                      <a:noFill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endParaRPr lang="fr-FR" sz="1100" b="0" i="0">
                        <a:effectLst/>
                        <a:latin typeface="Comic Sans MS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fr-FR" sz="1100">
                          <a:effectLst/>
                          <a:latin typeface="Comic Sans MS"/>
                        </a:rPr>
                        <a:t>Parents  </a:t>
                      </a:r>
                      <a:endParaRPr lang="fr-FR" b="0" i="0">
                        <a:effectLst/>
                        <a:latin typeface="Comic Sans MS"/>
                      </a:endParaRPr>
                    </a:p>
                  </a:txBody>
                  <a:tcPr>
                    <a:lnL w="0">
                      <a:noFill/>
                    </a:lnL>
                    <a:solidFill>
                      <a:srgbClr val="186CA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fr-FR" sz="1100" err="1">
                          <a:effectLst/>
                          <a:latin typeface="Comic Sans MS"/>
                        </a:rPr>
                        <a:t>Kool</a:t>
                      </a:r>
                      <a:r>
                        <a:rPr lang="fr-FR" sz="1100">
                          <a:effectLst/>
                          <a:latin typeface="Comic Sans MS"/>
                        </a:rPr>
                        <a:t> Kids </a:t>
                      </a:r>
                      <a:endParaRPr lang="fr-FR" b="0" i="0">
                        <a:effectLst/>
                        <a:latin typeface="Comic Sans MS"/>
                      </a:endParaRPr>
                    </a:p>
                  </a:txBody>
                  <a:tcPr>
                    <a:solidFill>
                      <a:srgbClr val="186CA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fr-FR" sz="1100">
                          <a:effectLst/>
                          <a:latin typeface="Comic Sans MS"/>
                        </a:rPr>
                        <a:t>Fratrie </a:t>
                      </a:r>
                      <a:endParaRPr lang="fr-FR" b="0" i="0">
                        <a:effectLst/>
                        <a:latin typeface="Comic Sans MS"/>
                      </a:endParaRPr>
                    </a:p>
                  </a:txBody>
                  <a:tcPr>
                    <a:solidFill>
                      <a:srgbClr val="186C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40407"/>
                  </a:ext>
                </a:extLst>
              </a:tr>
              <a:tr h="228070">
                <a:tc rowSpan="3">
                  <a:txBody>
                    <a:bodyPr/>
                    <a:lstStyle/>
                    <a:p>
                      <a:pPr algn="ctr" rtl="0" fontAlgn="base"/>
                      <a:r>
                        <a:rPr lang="fr-FR" sz="1100" dirty="0">
                          <a:solidFill>
                            <a:schemeClr val="bg1"/>
                          </a:solidFill>
                          <a:effectLst/>
                          <a:latin typeface="Comic Sans MS"/>
                        </a:rPr>
                        <a:t>Samedi</a:t>
                      </a:r>
                      <a:r>
                        <a:rPr lang="fr-FR" sz="1100" dirty="0">
                          <a:effectLst/>
                          <a:latin typeface="Comic Sans MS"/>
                        </a:rPr>
                        <a:t> </a:t>
                      </a:r>
                      <a:endParaRPr lang="fr-FR" b="0" i="0" dirty="0">
                        <a:effectLst/>
                        <a:latin typeface="Comic Sans M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86CA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Avant 16h </a:t>
                      </a:r>
                      <a:endParaRPr lang="fr-FR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0">
                      <a:noFill/>
                    </a:lnT>
                    <a:solidFill>
                      <a:srgbClr val="F2C15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Voyage vers le lieu de rencontre. Prise des chambres et installation. Remise des badges et séance photos. </a:t>
                      </a:r>
                      <a:endParaRPr lang="fr-FR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solidFill>
                      <a:srgbClr val="F2C15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719748"/>
                  </a:ext>
                </a:extLst>
              </a:tr>
              <a:tr h="20215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16h00 </a:t>
                      </a:r>
                      <a:endParaRPr lang="fr-FR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CCECC4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Goûter d'accueil, mot du Président, présentation du CA, des organisateurs et intervenants, atelier compléter le questionnaire </a:t>
                      </a:r>
                      <a:r>
                        <a:rPr lang="fr-FR" sz="1100" err="1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GenIDA</a:t>
                      </a:r>
                      <a:r>
                        <a:rPr lang="fr-FR" sz="1100" dirty="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 </a:t>
                      </a:r>
                      <a:endParaRPr lang="fr-FR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solidFill>
                      <a:srgbClr val="CCECC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039102"/>
                  </a:ext>
                </a:extLst>
              </a:tr>
              <a:tr h="22288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19h30 </a:t>
                      </a:r>
                      <a:endParaRPr lang="fr-FR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C15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Diner  suivi d'activités au goût de chacun pour faire connaissance : bœuf, karaoké, piste de dance, jeux, ciné/débat...</a:t>
                      </a:r>
                      <a:endParaRPr lang="fr-FR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  <a:p>
                      <a:pPr algn="l" rtl="0" fontAlgn="base"/>
                      <a:endParaRPr lang="fr-FR" sz="110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solidFill>
                      <a:srgbClr val="F2C15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77536"/>
                  </a:ext>
                </a:extLst>
              </a:tr>
              <a:tr h="134769">
                <a:tc rowSpan="5">
                  <a:txBody>
                    <a:bodyPr/>
                    <a:lstStyle/>
                    <a:p>
                      <a:pPr algn="ctr" rtl="0" fontAlgn="base"/>
                      <a:r>
                        <a:rPr lang="fr-FR" sz="1100" dirty="0">
                          <a:solidFill>
                            <a:schemeClr val="bg1"/>
                          </a:solidFill>
                          <a:effectLst/>
                          <a:latin typeface="Comic Sans MS"/>
                        </a:rPr>
                        <a:t>Dimanche</a:t>
                      </a:r>
                      <a:r>
                        <a:rPr lang="fr-FR" sz="1100" dirty="0">
                          <a:effectLst/>
                          <a:latin typeface="Comic Sans MS"/>
                        </a:rPr>
                        <a:t> </a:t>
                      </a:r>
                      <a:endParaRPr lang="fr-FR" b="0" i="0" dirty="0">
                        <a:effectLst/>
                        <a:latin typeface="Comic Sans M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86CA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Avant 9h30 </a:t>
                      </a:r>
                      <a:endParaRPr lang="fr-FR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CCECC4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Lever, petit déjeuner et fin prêt pour la journée </a:t>
                      </a:r>
                      <a:endParaRPr lang="fr-FR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solidFill>
                      <a:srgbClr val="CCECC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660398"/>
                  </a:ext>
                </a:extLst>
              </a:tr>
              <a:tr h="39912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fr-FR" sz="1100" dirty="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9h30 – 10h30 </a:t>
                      </a:r>
                      <a:endParaRPr lang="fr-FR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C15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Conférence / Discussion : le syndrome : son histoire et les recherches en cours.  </a:t>
                      </a:r>
                      <a:endParaRPr lang="fr-FR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Intervenants : Jean-Louis MANDEL, Julien THEVENON ? </a:t>
                      </a:r>
                      <a:endParaRPr lang="fr-FR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solidFill>
                      <a:srgbClr val="F2C15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Accueil et apprendre à se connaître </a:t>
                      </a:r>
                      <a:endParaRPr lang="fr-FR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Jeux,  </a:t>
                      </a:r>
                      <a:endParaRPr lang="fr-FR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Animateurs  </a:t>
                      </a:r>
                      <a:endParaRPr lang="fr-FR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solidFill>
                      <a:srgbClr val="F2C15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Accueil et apprendre à se connaître </a:t>
                      </a:r>
                      <a:endParaRPr lang="fr-FR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  <a:p>
                      <a:pPr lvl="0" algn="l">
                        <a:buNone/>
                      </a:pPr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Animateurs pour les plus jeunes, libres pour les ados, conférence pour ceux qui le souhaitent.</a:t>
                      </a:r>
                      <a:endParaRPr lang="fr-FR" sz="110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solidFill>
                      <a:srgbClr val="F2C1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8112389"/>
                  </a:ext>
                </a:extLst>
              </a:tr>
              <a:tr h="13476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10h30 – 10h45 </a:t>
                      </a:r>
                      <a:endParaRPr lang="fr-FR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CCECC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Pause </a:t>
                      </a:r>
                      <a:endParaRPr lang="fr-FR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solidFill>
                      <a:srgbClr val="CCECC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endParaRPr lang="fr-FR" sz="1100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solidFill>
                      <a:srgbClr val="CCECC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endParaRPr lang="fr-FR" sz="1100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solidFill>
                      <a:srgbClr val="CCEC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840864"/>
                  </a:ext>
                </a:extLst>
              </a:tr>
              <a:tr h="59609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10h45 – 12h30 </a:t>
                      </a:r>
                      <a:endParaRPr lang="fr-FR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C15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Conférence / Discussion : notre enfant est unique, les Kool Kids se ressemblent : un point sur les symptômes (PNDS) - importance projet GENIDA </a:t>
                      </a:r>
                      <a:endParaRPr lang="fr-FR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Intervenants : Julien THEVENON, Isabelle MAREY  , Pauline BURGER</a:t>
                      </a:r>
                      <a:endParaRPr lang="fr-FR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solidFill>
                      <a:srgbClr val="F2C15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Jeux, création d’un spectacle, d’une chorégraphie à destination des parents </a:t>
                      </a:r>
                      <a:endParaRPr lang="fr-FR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Animateurs </a:t>
                      </a:r>
                      <a:endParaRPr lang="fr-FR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  <a:p>
                      <a:pPr algn="l" rtl="0" fontAlgn="base"/>
                      <a:endParaRPr lang="fr-FR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solidFill>
                      <a:srgbClr val="F2C15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Atelier participatif : Être frère ou sœur de </a:t>
                      </a:r>
                      <a:r>
                        <a:rPr lang="fr-FR" sz="1100" err="1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Kool</a:t>
                      </a:r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 Kid, est ce différent ? </a:t>
                      </a:r>
                      <a:endParaRPr lang="fr-FR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Intervenants : Kelly, </a:t>
                      </a:r>
                      <a:r>
                        <a:rPr lang="fr-FR" sz="1100" err="1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Ouessane</a:t>
                      </a:r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, Satya + autres ?</a:t>
                      </a:r>
                      <a:endParaRPr lang="fr-FR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solidFill>
                      <a:srgbClr val="F2C1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2387908"/>
                  </a:ext>
                </a:extLst>
              </a:tr>
              <a:tr h="13476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12h30 – 14h00 </a:t>
                      </a:r>
                      <a:endParaRPr lang="fr-FR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CCECC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Pause -déjeuner </a:t>
                      </a:r>
                      <a:endParaRPr lang="fr-FR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solidFill>
                      <a:srgbClr val="CCECC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endParaRPr lang="fr-FR" sz="1100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solidFill>
                      <a:srgbClr val="CCECC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endParaRPr lang="fr-FR" sz="1100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solidFill>
                      <a:srgbClr val="CCEC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3313545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35280BE4-A8C1-4993-AF29-ECA4D3B8B8AB}"/>
              </a:ext>
            </a:extLst>
          </p:cNvPr>
          <p:cNvSpPr txBox="1"/>
          <p:nvPr/>
        </p:nvSpPr>
        <p:spPr>
          <a:xfrm>
            <a:off x="10144366" y="542377"/>
            <a:ext cx="1795584" cy="461665"/>
          </a:xfrm>
          <a:prstGeom prst="rect">
            <a:avLst/>
          </a:prstGeom>
          <a:solidFill>
            <a:srgbClr val="186CAD"/>
          </a:solidFill>
          <a:ln>
            <a:solidFill>
              <a:srgbClr val="CCECC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sz="2400" b="1" dirty="0">
                <a:solidFill>
                  <a:srgbClr val="CCECC4"/>
                </a:solidFill>
                <a:latin typeface="Comic Sans MS"/>
              </a:rPr>
              <a:t>Programme</a:t>
            </a:r>
            <a:endParaRPr lang="fr-FR" sz="2400" b="1" dirty="0">
              <a:solidFill>
                <a:srgbClr val="CCECC4"/>
              </a:solidFill>
              <a:latin typeface="Comic Sans MS"/>
              <a:cs typeface="Calibri"/>
            </a:endParaRP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BB9662F6-6437-43C9-8272-37D213DFB59A}"/>
              </a:ext>
            </a:extLst>
          </p:cNvPr>
          <p:cNvCxnSpPr/>
          <p:nvPr/>
        </p:nvCxnSpPr>
        <p:spPr>
          <a:xfrm>
            <a:off x="246183" y="1252414"/>
            <a:ext cx="11693767" cy="48845"/>
          </a:xfrm>
          <a:prstGeom prst="straightConnector1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7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CE298C4A-5A74-4534-9547-92FA584E38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9" t="49778" r="-866" b="-840"/>
          <a:stretch/>
        </p:blipFill>
        <p:spPr>
          <a:xfrm>
            <a:off x="292588" y="355600"/>
            <a:ext cx="2238171" cy="598229"/>
          </a:xfrm>
          <a:prstGeom prst="rect">
            <a:avLst/>
          </a:prstGeom>
        </p:spPr>
      </p:pic>
      <p:sp>
        <p:nvSpPr>
          <p:cNvPr id="13" name="Titre 1"/>
          <p:cNvSpPr txBox="1">
            <a:spLocks/>
          </p:cNvSpPr>
          <p:nvPr/>
        </p:nvSpPr>
        <p:spPr>
          <a:xfrm>
            <a:off x="2261936" y="424448"/>
            <a:ext cx="5814295" cy="697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b="1" dirty="0" smtClean="0">
                <a:solidFill>
                  <a:srgbClr val="CCECC4"/>
                </a:solidFill>
                <a:latin typeface="Comic Sans MS"/>
                <a:cs typeface="Calibri Light"/>
              </a:rPr>
              <a:t>Regroupement</a:t>
            </a:r>
            <a:r>
              <a:rPr lang="de-DE" sz="4000" b="1" dirty="0" smtClean="0">
                <a:solidFill>
                  <a:srgbClr val="CCECC4"/>
                </a:solidFill>
                <a:latin typeface="Comic Sans MS"/>
                <a:cs typeface="Calibri Light"/>
              </a:rPr>
              <a:t> 2021</a:t>
            </a:r>
            <a:endParaRPr lang="fr-FR" sz="4000" b="1" dirty="0">
              <a:solidFill>
                <a:srgbClr val="CCECC4"/>
              </a:solidFill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57787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Espace réservé du contenu 7">
            <a:extLst>
              <a:ext uri="{FF2B5EF4-FFF2-40B4-BE49-F238E27FC236}">
                <a16:creationId xmlns:a16="http://schemas.microsoft.com/office/drawing/2014/main" id="{C3D4EC3D-EEC5-4053-B1DB-BA4374AA426A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78486232"/>
              </p:ext>
            </p:extLst>
          </p:nvPr>
        </p:nvGraphicFramePr>
        <p:xfrm>
          <a:off x="508000" y="1963615"/>
          <a:ext cx="11146723" cy="43224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921">
                  <a:extLst>
                    <a:ext uri="{9D8B030D-6E8A-4147-A177-3AD203B41FA5}">
                      <a16:colId xmlns:a16="http://schemas.microsoft.com/office/drawing/2014/main" val="1032588181"/>
                    </a:ext>
                  </a:extLst>
                </a:gridCol>
                <a:gridCol w="2597047">
                  <a:extLst>
                    <a:ext uri="{9D8B030D-6E8A-4147-A177-3AD203B41FA5}">
                      <a16:colId xmlns:a16="http://schemas.microsoft.com/office/drawing/2014/main" val="3604745202"/>
                    </a:ext>
                  </a:extLst>
                </a:gridCol>
                <a:gridCol w="2696640">
                  <a:extLst>
                    <a:ext uri="{9D8B030D-6E8A-4147-A177-3AD203B41FA5}">
                      <a16:colId xmlns:a16="http://schemas.microsoft.com/office/drawing/2014/main" val="2178866055"/>
                    </a:ext>
                  </a:extLst>
                </a:gridCol>
                <a:gridCol w="2696640">
                  <a:extLst>
                    <a:ext uri="{9D8B030D-6E8A-4147-A177-3AD203B41FA5}">
                      <a16:colId xmlns:a16="http://schemas.microsoft.com/office/drawing/2014/main" val="1571023211"/>
                    </a:ext>
                  </a:extLst>
                </a:gridCol>
                <a:gridCol w="2179475">
                  <a:extLst>
                    <a:ext uri="{9D8B030D-6E8A-4147-A177-3AD203B41FA5}">
                      <a16:colId xmlns:a16="http://schemas.microsoft.com/office/drawing/2014/main" val="3493409654"/>
                    </a:ext>
                  </a:extLst>
                </a:gridCol>
              </a:tblGrid>
              <a:tr h="245348">
                <a:tc>
                  <a:txBody>
                    <a:bodyPr/>
                    <a:lstStyle/>
                    <a:p>
                      <a:pPr lvl="0" algn="l" rtl="0">
                        <a:buNone/>
                      </a:pPr>
                      <a:endParaRPr lang="fr-FR" sz="1100" b="0" i="0">
                        <a:effectLst/>
                        <a:latin typeface="Calibri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endParaRPr lang="fr-FR" sz="1100" b="0" i="0">
                        <a:effectLst/>
                        <a:latin typeface="Calibri" panose="020F0502020204030204" pitchFamily="34" charset="0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fr-FR" sz="1100">
                          <a:effectLst/>
                        </a:rPr>
                        <a:t>Parents  </a:t>
                      </a:r>
                      <a:endParaRPr lang="fr-FR" b="0" i="0">
                        <a:effectLst/>
                      </a:endParaRPr>
                    </a:p>
                  </a:txBody>
                  <a:tcPr>
                    <a:lnL w="0">
                      <a:noFill/>
                    </a:lnL>
                    <a:solidFill>
                      <a:srgbClr val="186CA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fr-FR" sz="1100" err="1">
                          <a:effectLst/>
                        </a:rPr>
                        <a:t>Kool</a:t>
                      </a:r>
                      <a:r>
                        <a:rPr lang="fr-FR" sz="1100">
                          <a:effectLst/>
                        </a:rPr>
                        <a:t> Kids </a:t>
                      </a:r>
                      <a:endParaRPr lang="fr-FR" b="0" i="0">
                        <a:effectLst/>
                      </a:endParaRPr>
                    </a:p>
                  </a:txBody>
                  <a:tcPr>
                    <a:solidFill>
                      <a:srgbClr val="186CA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fr-FR" sz="1100">
                          <a:effectLst/>
                        </a:rPr>
                        <a:t>Fratrie </a:t>
                      </a:r>
                      <a:endParaRPr lang="fr-FR" b="0" i="0">
                        <a:effectLst/>
                      </a:endParaRPr>
                    </a:p>
                  </a:txBody>
                  <a:tcPr>
                    <a:solidFill>
                      <a:srgbClr val="186C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40407"/>
                  </a:ext>
                </a:extLst>
              </a:tr>
              <a:tr h="1047447">
                <a:tc rowSpan="5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100" kern="1200" dirty="0">
                          <a:solidFill>
                            <a:schemeClr val="bg1"/>
                          </a:solidFill>
                          <a:effectLst/>
                          <a:latin typeface="Comic Sans MS"/>
                          <a:ea typeface="+mn-ea"/>
                          <a:cs typeface="+mn-cs"/>
                        </a:rPr>
                        <a:t>Dimanche</a:t>
                      </a:r>
                    </a:p>
                  </a:txBody>
                  <a:tcPr marL="0" marR="0" marT="0" marB="0" anchor="ctr" horzOverflow="overflow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>
                      <a:noFill/>
                    </a:lnT>
                    <a:solidFill>
                      <a:srgbClr val="186CA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14h00 – 16h00 </a:t>
                      </a:r>
                      <a:endParaRPr lang="fr-FR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0">
                      <a:noFill/>
                    </a:lnT>
                    <a:solidFill>
                      <a:srgbClr val="F2C15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Atelier participatif : Les différents parcours possibles pour nos enfants, témoignages de </a:t>
                      </a:r>
                      <a:r>
                        <a:rPr lang="fr-FR" sz="1100" err="1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Kool</a:t>
                      </a:r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 kids </a:t>
                      </a:r>
                      <a:endParaRPr lang="fr-FR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  <a:p>
                      <a:pPr lvl="0" algn="l">
                        <a:buNone/>
                      </a:pPr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Intervenant : AC Hardy, Sabine Beaulieu ou intervenant extérieur </a:t>
                      </a:r>
                      <a:endParaRPr lang="fr-FR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solidFill>
                      <a:srgbClr val="F2C15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Préparation du spectacle  </a:t>
                      </a:r>
                      <a:endParaRPr lang="fr-FR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Jeux </a:t>
                      </a:r>
                      <a:endParaRPr lang="fr-FR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Animateurs </a:t>
                      </a:r>
                      <a:endParaRPr lang="fr-FR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solidFill>
                      <a:srgbClr val="F2C158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fr-FR" sz="1100" b="0" i="0" u="none" strike="noStrike" noProof="0">
                          <a:solidFill>
                            <a:srgbClr val="186CAD"/>
                          </a:solidFill>
                          <a:effectLst/>
                          <a:latin typeface="Calibri"/>
                        </a:rPr>
                        <a:t>Atelier participatif : </a:t>
                      </a:r>
                      <a:r>
                        <a:rPr lang="fr-FR" sz="1100" b="0" i="0" u="none" strike="noStrike" noProof="0" err="1">
                          <a:solidFill>
                            <a:srgbClr val="186CAD"/>
                          </a:solidFill>
                          <a:effectLst/>
                          <a:latin typeface="Calibri"/>
                        </a:rPr>
                        <a:t>Etre</a:t>
                      </a:r>
                      <a:r>
                        <a:rPr lang="fr-FR" sz="1100" b="0" i="0" u="none" strike="noStrike" noProof="0">
                          <a:solidFill>
                            <a:srgbClr val="186CAD"/>
                          </a:solidFill>
                          <a:effectLst/>
                          <a:latin typeface="Calibri"/>
                        </a:rPr>
                        <a:t> frère ou sœur de </a:t>
                      </a:r>
                      <a:r>
                        <a:rPr lang="fr-FR" sz="1100" b="0" i="0" u="none" strike="noStrike" noProof="0" err="1">
                          <a:solidFill>
                            <a:srgbClr val="186CAD"/>
                          </a:solidFill>
                          <a:effectLst/>
                          <a:latin typeface="Calibri"/>
                        </a:rPr>
                        <a:t>Kool</a:t>
                      </a:r>
                      <a:r>
                        <a:rPr lang="fr-FR" sz="1100" b="0" i="0" u="none" strike="noStrike" noProof="0">
                          <a:solidFill>
                            <a:srgbClr val="186CAD"/>
                          </a:solidFill>
                          <a:effectLst/>
                          <a:latin typeface="Calibri"/>
                        </a:rPr>
                        <a:t> Kid, est ce différent ? </a:t>
                      </a:r>
                      <a:endParaRPr lang="fr-FR">
                        <a:solidFill>
                          <a:srgbClr val="186CAD"/>
                        </a:solidFill>
                        <a:effectLst/>
                      </a:endParaRPr>
                    </a:p>
                    <a:p>
                      <a:pPr lvl="0" algn="l">
                        <a:buNone/>
                      </a:pPr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</a:rPr>
                        <a:t>Préparation d'un spectacle pour les fratries intéressées  </a:t>
                      </a:r>
                      <a:endParaRPr lang="fr-FR">
                        <a:solidFill>
                          <a:srgbClr val="186CAD"/>
                        </a:solidFill>
                        <a:effectLst/>
                      </a:endParaRPr>
                    </a:p>
                    <a:p>
                      <a:pPr algn="l" rtl="0" fontAlgn="base"/>
                      <a:endParaRPr lang="fr-FR" sz="1100" dirty="0">
                        <a:solidFill>
                          <a:srgbClr val="186CAD"/>
                        </a:solidFill>
                        <a:effectLst/>
                      </a:endParaRPr>
                    </a:p>
                  </a:txBody>
                  <a:tcPr>
                    <a:solidFill>
                      <a:srgbClr val="F2C1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0512104"/>
                  </a:ext>
                </a:extLst>
              </a:tr>
              <a:tr h="24534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16h00 – 16h15 </a:t>
                      </a:r>
                      <a:endParaRPr lang="fr-FR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CCECC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Pause </a:t>
                      </a:r>
                      <a:endParaRPr lang="fr-FR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solidFill>
                      <a:srgbClr val="CCECC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endParaRPr lang="fr-FR" sz="1100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solidFill>
                      <a:srgbClr val="CCECC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endParaRPr lang="fr-FR" sz="1100" b="0" i="0" dirty="0">
                        <a:solidFill>
                          <a:srgbClr val="186CAD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solidFill>
                      <a:srgbClr val="CCEC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597666"/>
                  </a:ext>
                </a:extLst>
              </a:tr>
              <a:tr h="72660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16h15 – 18h00 </a:t>
                      </a:r>
                      <a:endParaRPr lang="fr-FR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C15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Atelier participatif : Protection des </a:t>
                      </a:r>
                      <a:r>
                        <a:rPr lang="fr-FR" sz="1100" err="1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Kool</a:t>
                      </a:r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 kids après notre décès, témoignages participants </a:t>
                      </a:r>
                      <a:endParaRPr lang="fr-FR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Intervenant : en attente d'une réponse</a:t>
                      </a:r>
                      <a:endParaRPr lang="fr-FR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solidFill>
                      <a:srgbClr val="F2C15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Répétition générale du spectacle </a:t>
                      </a:r>
                      <a:endParaRPr lang="fr-FR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  <a:p>
                      <a:pPr algn="ctr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Animateurs </a:t>
                      </a:r>
                      <a:endParaRPr lang="fr-FR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  <a:p>
                      <a:pPr algn="ctr" rtl="0" fontAlgn="base"/>
                      <a:endParaRPr lang="fr-FR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solidFill>
                      <a:srgbClr val="F2C15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536628"/>
                  </a:ext>
                </a:extLst>
              </a:tr>
              <a:tr h="24534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18h15-19h00 </a:t>
                      </a:r>
                      <a:endParaRPr lang="fr-FR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CCECC4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SPECTACLE des </a:t>
                      </a:r>
                      <a:r>
                        <a:rPr lang="fr-FR" sz="1100" err="1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Kool</a:t>
                      </a:r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 Kids et fratries </a:t>
                      </a:r>
                      <a:endParaRPr lang="fr-FR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solidFill>
                      <a:srgbClr val="CCECC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195363"/>
                  </a:ext>
                </a:extLst>
              </a:tr>
              <a:tr h="46238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19h30 </a:t>
                      </a:r>
                      <a:endParaRPr lang="fr-FR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C15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Diner </a:t>
                      </a:r>
                      <a:endParaRPr lang="fr-FR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  <a:p>
                      <a:pPr lvl="0" algn="l">
                        <a:buNone/>
                      </a:pPr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Soirée Halloween (prévoir déguisements)</a:t>
                      </a:r>
                      <a:endParaRPr lang="fr-FR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solidFill>
                      <a:srgbClr val="F2C15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endParaRPr lang="fr-FR" sz="1100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solidFill>
                      <a:srgbClr val="F2C15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endParaRPr lang="fr-FR" sz="1100" b="0" i="0" dirty="0">
                        <a:solidFill>
                          <a:srgbClr val="186CAD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solidFill>
                      <a:srgbClr val="F2C1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479576"/>
                  </a:ext>
                </a:extLst>
              </a:tr>
              <a:tr h="245348">
                <a:tc rowSpan="3">
                  <a:txBody>
                    <a:bodyPr/>
                    <a:lstStyle/>
                    <a:p>
                      <a:pPr algn="ctr" rtl="0" fontAlgn="base"/>
                      <a:r>
                        <a:rPr lang="fr-FR" sz="1100" dirty="0">
                          <a:solidFill>
                            <a:schemeClr val="bg1"/>
                          </a:solidFill>
                          <a:effectLst/>
                          <a:latin typeface="Comic Sans MS"/>
                        </a:rPr>
                        <a:t>Lundi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86CA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Avant 9h30 </a:t>
                      </a:r>
                      <a:endParaRPr lang="fr-FR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CCECC4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Lever, petit déjeuner et fin prêt pour la journée </a:t>
                      </a:r>
                      <a:endParaRPr lang="fr-FR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solidFill>
                      <a:srgbClr val="CCECC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786494"/>
                  </a:ext>
                </a:extLst>
              </a:tr>
              <a:tr h="25478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10h  </a:t>
                      </a:r>
                      <a:endParaRPr lang="fr-FR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C15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En fonction de vos réponses : Atelier parents/fratries, temps libre pour continuer à échanger, excursion</a:t>
                      </a:r>
                    </a:p>
                  </a:txBody>
                  <a:tcPr>
                    <a:solidFill>
                      <a:srgbClr val="F2C15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600108"/>
                  </a:ext>
                </a:extLst>
              </a:tr>
              <a:tr h="40576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fr-FR" sz="110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12h30 </a:t>
                      </a:r>
                      <a:endParaRPr lang="fr-FR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CCECC4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fontAlgn="base"/>
                      <a:r>
                        <a:rPr lang="fr-FR" sz="1100" dirty="0">
                          <a:solidFill>
                            <a:srgbClr val="186CAD"/>
                          </a:solidFill>
                          <a:effectLst/>
                          <a:latin typeface="Comic Sans MS"/>
                        </a:rPr>
                        <a:t>Déjeuner (Optionnel mais doit être réservé auprès de l’Association) </a:t>
                      </a:r>
                      <a:endParaRPr lang="fr-FR" b="0" i="0" dirty="0">
                        <a:solidFill>
                          <a:srgbClr val="186CAD"/>
                        </a:solidFill>
                        <a:effectLst/>
                        <a:latin typeface="Comic Sans MS"/>
                      </a:endParaRPr>
                    </a:p>
                  </a:txBody>
                  <a:tcPr>
                    <a:solidFill>
                      <a:srgbClr val="CCECC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548385"/>
                  </a:ext>
                </a:extLst>
              </a:tr>
            </a:tbl>
          </a:graphicData>
        </a:graphic>
      </p:graphicFrame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31AD3034-594E-4DB4-939F-4FFC0EB3A911}"/>
              </a:ext>
            </a:extLst>
          </p:cNvPr>
          <p:cNvCxnSpPr/>
          <p:nvPr/>
        </p:nvCxnSpPr>
        <p:spPr>
          <a:xfrm>
            <a:off x="246183" y="1252414"/>
            <a:ext cx="11693767" cy="48845"/>
          </a:xfrm>
          <a:prstGeom prst="straightConnector1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AB2ACC30-DEFC-4653-BFBF-04E5FE42DCA9}"/>
              </a:ext>
            </a:extLst>
          </p:cNvPr>
          <p:cNvSpPr txBox="1"/>
          <p:nvPr/>
        </p:nvSpPr>
        <p:spPr>
          <a:xfrm>
            <a:off x="10144366" y="542377"/>
            <a:ext cx="1795584" cy="461665"/>
          </a:xfrm>
          <a:prstGeom prst="rect">
            <a:avLst/>
          </a:prstGeom>
          <a:solidFill>
            <a:srgbClr val="186CAD"/>
          </a:solidFill>
          <a:ln>
            <a:solidFill>
              <a:srgbClr val="CCECC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sz="2400" b="1" dirty="0">
                <a:solidFill>
                  <a:srgbClr val="CCECC4"/>
                </a:solidFill>
                <a:latin typeface="Comic Sans MS"/>
              </a:rPr>
              <a:t>Programme</a:t>
            </a:r>
            <a:endParaRPr lang="fr-FR" sz="2400" b="1" dirty="0">
              <a:solidFill>
                <a:srgbClr val="CCECC4"/>
              </a:solidFill>
              <a:latin typeface="Comic Sans MS"/>
              <a:cs typeface="Calibri"/>
            </a:endParaRPr>
          </a:p>
        </p:txBody>
      </p:sp>
      <p:pic>
        <p:nvPicPr>
          <p:cNvPr id="7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CE298C4A-5A74-4534-9547-92FA584E38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9" t="49778" r="-866" b="-840"/>
          <a:stretch/>
        </p:blipFill>
        <p:spPr>
          <a:xfrm>
            <a:off x="292588" y="355600"/>
            <a:ext cx="2238171" cy="598229"/>
          </a:xfrm>
          <a:prstGeom prst="rect">
            <a:avLst/>
          </a:prstGeom>
        </p:spPr>
      </p:pic>
      <p:sp>
        <p:nvSpPr>
          <p:cNvPr id="9" name="Titre 1"/>
          <p:cNvSpPr txBox="1">
            <a:spLocks/>
          </p:cNvSpPr>
          <p:nvPr/>
        </p:nvSpPr>
        <p:spPr>
          <a:xfrm>
            <a:off x="2261936" y="424448"/>
            <a:ext cx="5814295" cy="697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b="1" dirty="0" smtClean="0">
                <a:solidFill>
                  <a:srgbClr val="CCECC4"/>
                </a:solidFill>
                <a:latin typeface="Comic Sans MS"/>
                <a:cs typeface="Calibri Light"/>
              </a:rPr>
              <a:t>Regroupement</a:t>
            </a:r>
            <a:r>
              <a:rPr lang="de-DE" sz="4000" b="1" dirty="0" smtClean="0">
                <a:solidFill>
                  <a:srgbClr val="CCECC4"/>
                </a:solidFill>
                <a:latin typeface="Comic Sans MS"/>
                <a:cs typeface="Calibri Light"/>
              </a:rPr>
              <a:t> 2021</a:t>
            </a:r>
            <a:endParaRPr lang="fr-FR" sz="4000" b="1" dirty="0">
              <a:solidFill>
                <a:srgbClr val="CCECC4"/>
              </a:solidFill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45029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B554D17-048D-449D-B7C4-E2926302F6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6874" y="1776779"/>
            <a:ext cx="5181600" cy="4165743"/>
          </a:xfrm>
          <a:solidFill>
            <a:srgbClr val="F2C158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r-FR" sz="2000" dirty="0">
                <a:solidFill>
                  <a:srgbClr val="186CAD"/>
                </a:solidFill>
                <a:latin typeface="Comic Sans MS"/>
                <a:cs typeface="Calibri"/>
              </a:rPr>
              <a:t>Sur place :</a:t>
            </a:r>
            <a:endParaRPr lang="fr-FR" sz="2000" dirty="0">
              <a:latin typeface="Comic Sans MS"/>
              <a:cs typeface="Calibri" panose="020F0502020204030204"/>
            </a:endParaRPr>
          </a:p>
          <a:p>
            <a:pPr>
              <a:lnSpc>
                <a:spcPct val="120000"/>
              </a:lnSpc>
            </a:pPr>
            <a:r>
              <a:rPr lang="fr-FR" sz="2000" dirty="0">
                <a:solidFill>
                  <a:srgbClr val="186CAD"/>
                </a:solidFill>
                <a:latin typeface="Comic Sans MS"/>
                <a:cs typeface="Calibri"/>
              </a:rPr>
              <a:t>115 couchages (37 chambres de 1 à 6 personnes)</a:t>
            </a:r>
            <a:endParaRPr lang="fr-FR" sz="2000" dirty="0">
              <a:latin typeface="Comic Sans MS"/>
            </a:endParaRPr>
          </a:p>
          <a:p>
            <a:pPr>
              <a:lnSpc>
                <a:spcPct val="120000"/>
              </a:lnSpc>
            </a:pPr>
            <a:r>
              <a:rPr lang="fr-FR" sz="2000" dirty="0">
                <a:solidFill>
                  <a:srgbClr val="186CAD"/>
                </a:solidFill>
                <a:latin typeface="Comic Sans MS"/>
                <a:cs typeface="Calibri"/>
              </a:rPr>
              <a:t>1 salle pouvant accueillir 100 personnes</a:t>
            </a:r>
          </a:p>
          <a:p>
            <a:pPr>
              <a:lnSpc>
                <a:spcPct val="120000"/>
              </a:lnSpc>
            </a:pPr>
            <a:r>
              <a:rPr lang="fr-FR" sz="2000" dirty="0">
                <a:solidFill>
                  <a:srgbClr val="186CAD"/>
                </a:solidFill>
                <a:latin typeface="Comic Sans MS"/>
                <a:cs typeface="Calibri"/>
              </a:rPr>
              <a:t>1 salle de 65 M</a:t>
            </a:r>
            <a:r>
              <a:rPr lang="fr-FR" sz="2000" baseline="30000" dirty="0">
                <a:solidFill>
                  <a:srgbClr val="186CAD"/>
                </a:solidFill>
                <a:latin typeface="Comic Sans MS"/>
                <a:cs typeface="Calibri"/>
              </a:rPr>
              <a:t>2</a:t>
            </a:r>
          </a:p>
          <a:p>
            <a:pPr>
              <a:lnSpc>
                <a:spcPct val="120000"/>
              </a:lnSpc>
            </a:pPr>
            <a:r>
              <a:rPr lang="fr-FR" sz="2000" dirty="0">
                <a:solidFill>
                  <a:srgbClr val="186CAD"/>
                </a:solidFill>
                <a:latin typeface="Comic Sans MS"/>
                <a:cs typeface="Calibri"/>
              </a:rPr>
              <a:t>1 salle de 50 M</a:t>
            </a:r>
            <a:r>
              <a:rPr lang="fr-FR" sz="2000" baseline="30000" dirty="0">
                <a:solidFill>
                  <a:srgbClr val="186CAD"/>
                </a:solidFill>
                <a:latin typeface="Comic Sans MS"/>
                <a:cs typeface="Calibri"/>
              </a:rPr>
              <a:t>2</a:t>
            </a:r>
          </a:p>
          <a:p>
            <a:pPr>
              <a:lnSpc>
                <a:spcPct val="120000"/>
              </a:lnSpc>
            </a:pPr>
            <a:r>
              <a:rPr lang="fr-FR" sz="2000" dirty="0">
                <a:solidFill>
                  <a:srgbClr val="186CAD"/>
                </a:solidFill>
                <a:latin typeface="Comic Sans MS"/>
                <a:cs typeface="Calibri"/>
              </a:rPr>
              <a:t>1 salle de restauration pouvant accueillir 170 personnes</a:t>
            </a:r>
          </a:p>
          <a:p>
            <a:pPr>
              <a:lnSpc>
                <a:spcPct val="120000"/>
              </a:lnSpc>
            </a:pPr>
            <a:r>
              <a:rPr lang="fr-FR" sz="2000" dirty="0">
                <a:solidFill>
                  <a:srgbClr val="186CAD"/>
                </a:solidFill>
                <a:latin typeface="Comic Sans MS"/>
                <a:cs typeface="Calibri"/>
              </a:rPr>
              <a:t>1 grande zone </a:t>
            </a:r>
            <a:r>
              <a:rPr lang="fr-FR" sz="2000" dirty="0" smtClean="0">
                <a:solidFill>
                  <a:srgbClr val="186CAD"/>
                </a:solidFill>
                <a:latin typeface="Comic Sans MS"/>
                <a:cs typeface="Calibri"/>
              </a:rPr>
              <a:t>d'accueil</a:t>
            </a:r>
            <a:endParaRPr lang="fr-FR" sz="2000" dirty="0">
              <a:solidFill>
                <a:srgbClr val="186CAD"/>
              </a:solidFill>
              <a:latin typeface="Comic Sans MS"/>
              <a:cs typeface="Calibri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40C4E2B-813A-478B-9CC4-565D417044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3612" y="1776779"/>
            <a:ext cx="5472723" cy="3807077"/>
          </a:xfrm>
          <a:solidFill>
            <a:srgbClr val="F2C158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r-FR" sz="2000" dirty="0">
                <a:solidFill>
                  <a:srgbClr val="186CAD"/>
                </a:solidFill>
                <a:latin typeface="Comic Sans MS"/>
                <a:cs typeface="Calibri"/>
              </a:rPr>
              <a:t>A ce jour :</a:t>
            </a:r>
            <a:endParaRPr lang="fr-FR" sz="2000" dirty="0">
              <a:cs typeface="Calibri"/>
            </a:endParaRPr>
          </a:p>
          <a:p>
            <a:pPr>
              <a:lnSpc>
                <a:spcPct val="120000"/>
              </a:lnSpc>
            </a:pPr>
            <a:r>
              <a:rPr lang="fr-FR" sz="2000" dirty="0">
                <a:solidFill>
                  <a:srgbClr val="186CAD"/>
                </a:solidFill>
                <a:latin typeface="Comic Sans MS"/>
                <a:cs typeface="Calibri"/>
              </a:rPr>
              <a:t>19 familles déjà inscrites</a:t>
            </a:r>
          </a:p>
          <a:p>
            <a:pPr>
              <a:lnSpc>
                <a:spcPct val="120000"/>
              </a:lnSpc>
            </a:pPr>
            <a:r>
              <a:rPr lang="fr-FR" sz="2000" dirty="0">
                <a:solidFill>
                  <a:srgbClr val="186CAD"/>
                </a:solidFill>
                <a:latin typeface="Comic Sans MS"/>
                <a:cs typeface="Calibri"/>
              </a:rPr>
              <a:t>71 personnes </a:t>
            </a:r>
            <a:r>
              <a:rPr lang="fr-FR" sz="2000" dirty="0" smtClean="0">
                <a:solidFill>
                  <a:srgbClr val="186CAD"/>
                </a:solidFill>
                <a:latin typeface="Comic Sans MS"/>
                <a:cs typeface="Calibri"/>
              </a:rPr>
              <a:t>: 62 </a:t>
            </a:r>
            <a:r>
              <a:rPr lang="fr-FR" sz="2000" dirty="0">
                <a:solidFill>
                  <a:srgbClr val="186CAD"/>
                </a:solidFill>
                <a:latin typeface="Comic Sans MS"/>
                <a:cs typeface="Calibri"/>
              </a:rPr>
              <a:t>couchages </a:t>
            </a:r>
            <a:r>
              <a:rPr lang="fr-FR" sz="2000" dirty="0" smtClean="0">
                <a:solidFill>
                  <a:srgbClr val="186CAD"/>
                </a:solidFill>
                <a:latin typeface="Comic Sans MS"/>
                <a:cs typeface="Calibri"/>
              </a:rPr>
              <a:t>+ </a:t>
            </a:r>
            <a:r>
              <a:rPr lang="fr-FR" sz="2000" dirty="0">
                <a:solidFill>
                  <a:srgbClr val="186CAD"/>
                </a:solidFill>
                <a:latin typeface="Comic Sans MS"/>
                <a:cs typeface="Calibri"/>
              </a:rPr>
              <a:t>1 lit parapluie</a:t>
            </a:r>
          </a:p>
          <a:p>
            <a:pPr>
              <a:lnSpc>
                <a:spcPct val="120000"/>
              </a:lnSpc>
            </a:pPr>
            <a:r>
              <a:rPr lang="fr-FR" sz="2000" dirty="0">
                <a:solidFill>
                  <a:srgbClr val="186CAD"/>
                </a:solidFill>
                <a:latin typeface="Comic Sans MS"/>
                <a:cs typeface="Calibri"/>
              </a:rPr>
              <a:t>Entre 4 et 6 intervenants</a:t>
            </a:r>
          </a:p>
          <a:p>
            <a:pPr>
              <a:lnSpc>
                <a:spcPct val="120000"/>
              </a:lnSpc>
            </a:pPr>
            <a:r>
              <a:rPr lang="fr-FR" sz="2000" dirty="0">
                <a:solidFill>
                  <a:srgbClr val="186CAD"/>
                </a:solidFill>
                <a:latin typeface="Comic Sans MS"/>
                <a:cs typeface="Calibri"/>
              </a:rPr>
              <a:t>Reste 47 places sûres avec hébergement (équivalent à 10/13 familles)</a:t>
            </a:r>
          </a:p>
          <a:p>
            <a:pPr>
              <a:lnSpc>
                <a:spcPct val="120000"/>
              </a:lnSpc>
            </a:pPr>
            <a:r>
              <a:rPr lang="fr-FR" sz="2000" dirty="0">
                <a:solidFill>
                  <a:srgbClr val="186CAD"/>
                </a:solidFill>
                <a:latin typeface="Comic Sans MS"/>
                <a:cs typeface="Calibri"/>
              </a:rPr>
              <a:t>17 familles encore intéressées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DEBF004E-E408-4087-932B-7A2BB15C9B61}"/>
              </a:ext>
            </a:extLst>
          </p:cNvPr>
          <p:cNvCxnSpPr/>
          <p:nvPr/>
        </p:nvCxnSpPr>
        <p:spPr>
          <a:xfrm>
            <a:off x="246183" y="1252414"/>
            <a:ext cx="11693767" cy="48845"/>
          </a:xfrm>
          <a:prstGeom prst="straightConnector1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B5DCCFC8-FE3B-42E2-86FC-940A1EC2DCDC}"/>
              </a:ext>
            </a:extLst>
          </p:cNvPr>
          <p:cNvSpPr txBox="1"/>
          <p:nvPr/>
        </p:nvSpPr>
        <p:spPr>
          <a:xfrm>
            <a:off x="8605002" y="332870"/>
            <a:ext cx="3334948" cy="830997"/>
          </a:xfrm>
          <a:prstGeom prst="rect">
            <a:avLst/>
          </a:prstGeom>
          <a:solidFill>
            <a:srgbClr val="186CAD"/>
          </a:solidFill>
          <a:ln>
            <a:solidFill>
              <a:srgbClr val="CCECC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fr-FR" sz="2400" b="1" dirty="0">
                <a:solidFill>
                  <a:srgbClr val="CCECC4"/>
                </a:solidFill>
                <a:latin typeface="Comic Sans MS"/>
                <a:cs typeface="Calibri"/>
              </a:rPr>
              <a:t>Organisation </a:t>
            </a:r>
            <a:r>
              <a:rPr lang="fr-FR" sz="2400" b="1" dirty="0" smtClean="0">
                <a:solidFill>
                  <a:srgbClr val="CCECC4"/>
                </a:solidFill>
                <a:latin typeface="Comic Sans MS"/>
                <a:cs typeface="Calibri"/>
              </a:rPr>
              <a:t>et suivi </a:t>
            </a:r>
            <a:r>
              <a:rPr lang="fr-FR" sz="2400" b="1" dirty="0">
                <a:solidFill>
                  <a:srgbClr val="CCECC4"/>
                </a:solidFill>
                <a:latin typeface="Comic Sans MS"/>
                <a:cs typeface="Calibri"/>
              </a:rPr>
              <a:t>des inscriptions</a:t>
            </a:r>
          </a:p>
        </p:txBody>
      </p:sp>
      <p:grpSp>
        <p:nvGrpSpPr>
          <p:cNvPr id="10" name="Groupe 9"/>
          <p:cNvGrpSpPr/>
          <p:nvPr/>
        </p:nvGrpSpPr>
        <p:grpSpPr>
          <a:xfrm>
            <a:off x="6523630" y="5672403"/>
            <a:ext cx="5416320" cy="1076413"/>
            <a:chOff x="6564574" y="5781587"/>
            <a:chExt cx="5416320" cy="1076413"/>
          </a:xfrm>
        </p:grpSpPr>
        <p:sp>
          <p:nvSpPr>
            <p:cNvPr id="9" name="Flèche droite à entaille 8"/>
            <p:cNvSpPr/>
            <p:nvPr/>
          </p:nvSpPr>
          <p:spPr>
            <a:xfrm>
              <a:off x="6564574" y="5781587"/>
              <a:ext cx="5416320" cy="1076413"/>
            </a:xfrm>
            <a:prstGeom prst="notchedRightArrow">
              <a:avLst/>
            </a:prstGeom>
            <a:solidFill>
              <a:srgbClr val="CCECC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EC273AC7-B104-4F46-BDFD-F7189B1DD3A0}"/>
                </a:ext>
              </a:extLst>
            </p:cNvPr>
            <p:cNvSpPr txBox="1"/>
            <p:nvPr/>
          </p:nvSpPr>
          <p:spPr>
            <a:xfrm>
              <a:off x="6564574" y="6013938"/>
              <a:ext cx="4681182" cy="64633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FR" b="1" dirty="0">
                  <a:solidFill>
                    <a:srgbClr val="186CAD"/>
                  </a:solidFill>
                </a:rPr>
                <a:t>Choix par ordre d'arrivée des dossiers et paiements complets</a:t>
              </a:r>
              <a:endParaRPr lang="fr-FR" b="1" dirty="0"/>
            </a:p>
          </p:txBody>
        </p:sp>
      </p:grpSp>
      <p:pic>
        <p:nvPicPr>
          <p:cNvPr id="11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CE298C4A-5A74-4534-9547-92FA584E38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9" t="49778" r="-866" b="-840"/>
          <a:stretch/>
        </p:blipFill>
        <p:spPr>
          <a:xfrm>
            <a:off x="292588" y="355600"/>
            <a:ext cx="2238171" cy="598229"/>
          </a:xfrm>
          <a:prstGeom prst="rect">
            <a:avLst/>
          </a:prstGeom>
        </p:spPr>
      </p:pic>
      <p:sp>
        <p:nvSpPr>
          <p:cNvPr id="13" name="Titre 1"/>
          <p:cNvSpPr txBox="1">
            <a:spLocks/>
          </p:cNvSpPr>
          <p:nvPr/>
        </p:nvSpPr>
        <p:spPr>
          <a:xfrm>
            <a:off x="2261936" y="424448"/>
            <a:ext cx="5814295" cy="697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b="1" dirty="0" smtClean="0">
                <a:solidFill>
                  <a:srgbClr val="CCECC4"/>
                </a:solidFill>
                <a:latin typeface="Comic Sans MS"/>
                <a:cs typeface="Calibri Light"/>
              </a:rPr>
              <a:t>Regroupement</a:t>
            </a:r>
            <a:r>
              <a:rPr lang="de-DE" sz="4000" b="1" dirty="0" smtClean="0">
                <a:solidFill>
                  <a:srgbClr val="CCECC4"/>
                </a:solidFill>
                <a:latin typeface="Comic Sans MS"/>
                <a:cs typeface="Calibri Light"/>
              </a:rPr>
              <a:t> 2021</a:t>
            </a:r>
            <a:endParaRPr lang="fr-FR" sz="4000" b="1" dirty="0">
              <a:solidFill>
                <a:srgbClr val="CCECC4"/>
              </a:solidFill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642718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01FA409-6A34-42AE-9A87-5E17126BAC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058" y="1799954"/>
            <a:ext cx="11238522" cy="4142707"/>
          </a:xfrm>
          <a:solidFill>
            <a:srgbClr val="F2C158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fr-FR" sz="2200" dirty="0">
                <a:solidFill>
                  <a:srgbClr val="186CAD"/>
                </a:solidFill>
                <a:latin typeface="Comic Sans MS"/>
                <a:cs typeface="Calibri" panose="020F0502020204030204"/>
              </a:rPr>
              <a:t>Gérer vos derniers dossiers d'inscription</a:t>
            </a:r>
            <a:endParaRPr lang="fr-FR" dirty="0"/>
          </a:p>
          <a:p>
            <a:pPr>
              <a:lnSpc>
                <a:spcPct val="120000"/>
              </a:lnSpc>
            </a:pPr>
            <a:r>
              <a:rPr lang="fr-FR" sz="2200" dirty="0">
                <a:solidFill>
                  <a:srgbClr val="186CAD"/>
                </a:solidFill>
                <a:latin typeface="Comic Sans MS"/>
                <a:cs typeface="Calibri" panose="020F0502020204030204"/>
              </a:rPr>
              <a:t>Organiser les couchages</a:t>
            </a:r>
          </a:p>
          <a:p>
            <a:pPr>
              <a:lnSpc>
                <a:spcPct val="120000"/>
              </a:lnSpc>
            </a:pPr>
            <a:r>
              <a:rPr lang="fr-FR" sz="2200" dirty="0">
                <a:solidFill>
                  <a:srgbClr val="186CAD"/>
                </a:solidFill>
                <a:latin typeface="Comic Sans MS"/>
                <a:cs typeface="Calibri" panose="020F0502020204030204"/>
              </a:rPr>
              <a:t>Garder un contact régulier avec les intervenants (conférences et animations)</a:t>
            </a:r>
          </a:p>
          <a:p>
            <a:pPr>
              <a:lnSpc>
                <a:spcPct val="120000"/>
              </a:lnSpc>
            </a:pPr>
            <a:r>
              <a:rPr lang="fr-FR" sz="2200" dirty="0">
                <a:solidFill>
                  <a:srgbClr val="186CAD"/>
                </a:solidFill>
                <a:latin typeface="Comic Sans MS"/>
                <a:cs typeface="Calibri" panose="020F0502020204030204"/>
              </a:rPr>
              <a:t>Organiser et préparer les temps "libres" (soirées)</a:t>
            </a:r>
          </a:p>
          <a:p>
            <a:pPr>
              <a:lnSpc>
                <a:spcPct val="120000"/>
              </a:lnSpc>
            </a:pPr>
            <a:r>
              <a:rPr lang="fr-FR" sz="2200" dirty="0">
                <a:solidFill>
                  <a:srgbClr val="186CAD"/>
                </a:solidFill>
                <a:latin typeface="Comic Sans MS"/>
                <a:cs typeface="Calibri" panose="020F0502020204030204"/>
              </a:rPr>
              <a:t>Préparer les ateliers avec intégration de vos témoignages :</a:t>
            </a:r>
          </a:p>
          <a:p>
            <a:pPr lvl="1">
              <a:lnSpc>
                <a:spcPct val="120000"/>
              </a:lnSpc>
              <a:buFont typeface="Courier New" panose="020B0604020202020204" pitchFamily="34" charset="0"/>
              <a:buChar char="o"/>
            </a:pPr>
            <a:r>
              <a:rPr lang="fr-FR" sz="2200" dirty="0">
                <a:solidFill>
                  <a:srgbClr val="186CAD"/>
                </a:solidFill>
                <a:latin typeface="Comic Sans MS"/>
                <a:cs typeface="Calibri" panose="020F0502020204030204"/>
              </a:rPr>
              <a:t>Atelier participatif protection des </a:t>
            </a:r>
            <a:r>
              <a:rPr lang="fr-FR" sz="2200" dirty="0" err="1">
                <a:solidFill>
                  <a:srgbClr val="186CAD"/>
                </a:solidFill>
                <a:latin typeface="Comic Sans MS"/>
                <a:cs typeface="Calibri" panose="020F0502020204030204"/>
              </a:rPr>
              <a:t>Kool</a:t>
            </a:r>
            <a:r>
              <a:rPr lang="fr-FR" sz="2200" dirty="0">
                <a:solidFill>
                  <a:srgbClr val="186CAD"/>
                </a:solidFill>
                <a:latin typeface="Comic Sans MS"/>
                <a:cs typeface="Calibri" panose="020F0502020204030204"/>
              </a:rPr>
              <a:t> kids après décès des parents</a:t>
            </a:r>
          </a:p>
          <a:p>
            <a:pPr lvl="1">
              <a:lnSpc>
                <a:spcPct val="120000"/>
              </a:lnSpc>
              <a:buFont typeface="Courier New" panose="020B0604020202020204" pitchFamily="34" charset="0"/>
              <a:buChar char="o"/>
            </a:pPr>
            <a:r>
              <a:rPr lang="fr-FR" sz="2200" dirty="0">
                <a:solidFill>
                  <a:srgbClr val="186CAD"/>
                </a:solidFill>
                <a:latin typeface="Comic Sans MS"/>
                <a:cs typeface="Calibri" panose="020F0502020204030204"/>
              </a:rPr>
              <a:t>Ateliers parcours des </a:t>
            </a:r>
            <a:r>
              <a:rPr lang="fr-FR" sz="2200" dirty="0" err="1">
                <a:solidFill>
                  <a:srgbClr val="186CAD"/>
                </a:solidFill>
                <a:latin typeface="Comic Sans MS"/>
                <a:cs typeface="Calibri" panose="020F0502020204030204"/>
              </a:rPr>
              <a:t>Kool</a:t>
            </a:r>
            <a:r>
              <a:rPr lang="fr-FR" sz="2200" dirty="0">
                <a:solidFill>
                  <a:srgbClr val="186CAD"/>
                </a:solidFill>
                <a:latin typeface="Comic Sans MS"/>
                <a:cs typeface="Calibri" panose="020F0502020204030204"/>
              </a:rPr>
              <a:t> kids</a:t>
            </a:r>
            <a:endParaRPr lang="fr-FR" sz="2200" dirty="0">
              <a:solidFill>
                <a:srgbClr val="000000"/>
              </a:solidFill>
              <a:latin typeface="Comic Sans MS"/>
              <a:cs typeface="Calibri" panose="020F0502020204030204"/>
            </a:endParaRPr>
          </a:p>
          <a:p>
            <a:pPr>
              <a:lnSpc>
                <a:spcPct val="120000"/>
              </a:lnSpc>
            </a:pPr>
            <a:r>
              <a:rPr lang="fr-FR" sz="2200" dirty="0">
                <a:solidFill>
                  <a:srgbClr val="186CAD"/>
                </a:solidFill>
                <a:latin typeface="Comic Sans MS"/>
                <a:cs typeface="Calibri" panose="020F0502020204030204"/>
              </a:rPr>
              <a:t>Communiquer avec vous, répondre à vos questions </a:t>
            </a:r>
          </a:p>
          <a:p>
            <a:pPr marL="0" indent="0">
              <a:lnSpc>
                <a:spcPct val="120000"/>
              </a:lnSpc>
              <a:buNone/>
            </a:pPr>
            <a:endParaRPr lang="fr-FR" sz="2200" dirty="0">
              <a:solidFill>
                <a:srgbClr val="186CAD"/>
              </a:solidFill>
              <a:latin typeface="Comic Sans MS"/>
              <a:cs typeface="Calibri" panose="020F0502020204030204"/>
            </a:endParaRPr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144F5B97-988B-409B-BA48-D2C7483E8816}"/>
              </a:ext>
            </a:extLst>
          </p:cNvPr>
          <p:cNvCxnSpPr/>
          <p:nvPr/>
        </p:nvCxnSpPr>
        <p:spPr>
          <a:xfrm>
            <a:off x="246183" y="1252414"/>
            <a:ext cx="11693767" cy="48845"/>
          </a:xfrm>
          <a:prstGeom prst="straightConnector1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5305C0E1-28C9-4BA2-A26F-9C3944CA1687}"/>
              </a:ext>
            </a:extLst>
          </p:cNvPr>
          <p:cNvSpPr txBox="1"/>
          <p:nvPr/>
        </p:nvSpPr>
        <p:spPr>
          <a:xfrm>
            <a:off x="8322659" y="345442"/>
            <a:ext cx="3617291" cy="830997"/>
          </a:xfrm>
          <a:prstGeom prst="rect">
            <a:avLst/>
          </a:prstGeom>
          <a:solidFill>
            <a:srgbClr val="186CAD"/>
          </a:solidFill>
          <a:ln>
            <a:solidFill>
              <a:srgbClr val="CCECC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fr-FR" sz="2400" b="1" dirty="0">
                <a:solidFill>
                  <a:srgbClr val="CCECC4"/>
                </a:solidFill>
                <a:latin typeface="Comic Sans MS"/>
                <a:cs typeface="Calibri"/>
              </a:rPr>
              <a:t>Avant de se retrouver, </a:t>
            </a:r>
            <a:r>
              <a:rPr lang="fr-FR" sz="2400" b="1" dirty="0" smtClean="0">
                <a:solidFill>
                  <a:srgbClr val="CCECC4"/>
                </a:solidFill>
                <a:latin typeface="Comic Sans MS"/>
                <a:cs typeface="Calibri"/>
              </a:rPr>
              <a:t>il </a:t>
            </a:r>
            <a:r>
              <a:rPr lang="fr-FR" sz="2400" b="1" dirty="0">
                <a:solidFill>
                  <a:srgbClr val="CCECC4"/>
                </a:solidFill>
                <a:latin typeface="Comic Sans MS"/>
                <a:cs typeface="Calibri"/>
              </a:rPr>
              <a:t>nous faut :</a:t>
            </a:r>
            <a:endParaRPr lang="fr-FR" dirty="0"/>
          </a:p>
        </p:txBody>
      </p:sp>
      <p:pic>
        <p:nvPicPr>
          <p:cNvPr id="7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CE298C4A-5A74-4534-9547-92FA584E38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9" t="49778" r="-866" b="-840"/>
          <a:stretch/>
        </p:blipFill>
        <p:spPr>
          <a:xfrm>
            <a:off x="292588" y="355600"/>
            <a:ext cx="2238171" cy="598229"/>
          </a:xfrm>
          <a:prstGeom prst="rect">
            <a:avLst/>
          </a:prstGeom>
        </p:spPr>
      </p:pic>
      <p:sp>
        <p:nvSpPr>
          <p:cNvPr id="9" name="Titre 1"/>
          <p:cNvSpPr txBox="1">
            <a:spLocks/>
          </p:cNvSpPr>
          <p:nvPr/>
        </p:nvSpPr>
        <p:spPr>
          <a:xfrm>
            <a:off x="2261936" y="424448"/>
            <a:ext cx="5814295" cy="697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b="1" dirty="0" smtClean="0">
                <a:solidFill>
                  <a:srgbClr val="CCECC4"/>
                </a:solidFill>
                <a:latin typeface="Comic Sans MS"/>
                <a:cs typeface="Calibri Light"/>
              </a:rPr>
              <a:t>Regroupement</a:t>
            </a:r>
            <a:r>
              <a:rPr lang="de-DE" sz="4000" b="1" dirty="0" smtClean="0">
                <a:solidFill>
                  <a:srgbClr val="CCECC4"/>
                </a:solidFill>
                <a:latin typeface="Comic Sans MS"/>
                <a:cs typeface="Calibri Light"/>
              </a:rPr>
              <a:t> 2021</a:t>
            </a:r>
            <a:endParaRPr lang="fr-FR" sz="4000" b="1" dirty="0">
              <a:solidFill>
                <a:srgbClr val="CCECC4"/>
              </a:solidFill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70775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CEF29D1-1D69-4EC8-86B4-8FB2B4EDB0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8933"/>
            <a:ext cx="10515600" cy="3433031"/>
          </a:xfrm>
          <a:solidFill>
            <a:srgbClr val="F2C158"/>
          </a:solidFill>
        </p:spPr>
        <p:txBody>
          <a:bodyPr vert="horz" lIns="91440" tIns="45720" rIns="91440" bIns="45720" rtlCol="0" anchor="t">
            <a:normAutofit/>
          </a:bodyPr>
          <a:lstStyle/>
          <a:p>
            <a:endParaRPr lang="fr-FR" dirty="0">
              <a:cs typeface="Calibri"/>
            </a:endParaRPr>
          </a:p>
          <a:p>
            <a:r>
              <a:rPr lang="fr-FR" sz="2400">
                <a:solidFill>
                  <a:srgbClr val="186CAD"/>
                </a:solidFill>
                <a:latin typeface="Comic Sans MS"/>
                <a:cs typeface="Calibri"/>
              </a:rPr>
              <a:t>Un gros challenge, du temps et de l'énergie pour l'équipe Regroupement 2021, mais qui en valent la peine, vues la motivation et les attentes des participants déjà inscrits.</a:t>
            </a:r>
          </a:p>
          <a:p>
            <a:pPr marL="0" indent="0">
              <a:buNone/>
            </a:pPr>
            <a:endParaRPr lang="fr-FR" sz="2400" dirty="0">
              <a:solidFill>
                <a:srgbClr val="186CAD"/>
              </a:solidFill>
              <a:latin typeface="Comic Sans MS"/>
              <a:cs typeface="Calibri"/>
            </a:endParaRPr>
          </a:p>
          <a:p>
            <a:r>
              <a:rPr lang="fr-FR" sz="2400" dirty="0">
                <a:solidFill>
                  <a:srgbClr val="186CAD"/>
                </a:solidFill>
                <a:latin typeface="Comic Sans MS"/>
                <a:cs typeface="Calibri"/>
              </a:rPr>
              <a:t>Nous avons maintenant hâte de vous retrouver dans la vie réelle, de partager, d'échanger et de vivre des moments forts tous ensemble.</a:t>
            </a:r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66DB491D-E5F5-4075-BB50-EAA59A3BF018}"/>
              </a:ext>
            </a:extLst>
          </p:cNvPr>
          <p:cNvCxnSpPr/>
          <p:nvPr/>
        </p:nvCxnSpPr>
        <p:spPr>
          <a:xfrm>
            <a:off x="246183" y="1252414"/>
            <a:ext cx="11693767" cy="48845"/>
          </a:xfrm>
          <a:prstGeom prst="straightConnector1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6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CE298C4A-5A74-4534-9547-92FA584E38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9" t="49778" r="-866" b="-840"/>
          <a:stretch/>
        </p:blipFill>
        <p:spPr>
          <a:xfrm>
            <a:off x="292588" y="355600"/>
            <a:ext cx="2238171" cy="59822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305C0E1-28C9-4BA2-A26F-9C3944CA1687}"/>
              </a:ext>
            </a:extLst>
          </p:cNvPr>
          <p:cNvSpPr txBox="1"/>
          <p:nvPr/>
        </p:nvSpPr>
        <p:spPr>
          <a:xfrm>
            <a:off x="10217030" y="542377"/>
            <a:ext cx="1722920" cy="461665"/>
          </a:xfrm>
          <a:prstGeom prst="rect">
            <a:avLst/>
          </a:prstGeom>
          <a:solidFill>
            <a:srgbClr val="186CAD"/>
          </a:solidFill>
          <a:ln>
            <a:solidFill>
              <a:srgbClr val="CCECC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400" b="1" dirty="0" smtClean="0">
                <a:solidFill>
                  <a:srgbClr val="CCECC4"/>
                </a:solidFill>
                <a:latin typeface="Comic Sans MS"/>
                <a:cs typeface="Calibri"/>
              </a:rPr>
              <a:t>Conclusion</a:t>
            </a:r>
            <a:endParaRPr lang="fr-FR" dirty="0"/>
          </a:p>
        </p:txBody>
      </p:sp>
      <p:sp>
        <p:nvSpPr>
          <p:cNvPr id="9" name="Titre 1"/>
          <p:cNvSpPr txBox="1">
            <a:spLocks/>
          </p:cNvSpPr>
          <p:nvPr/>
        </p:nvSpPr>
        <p:spPr>
          <a:xfrm>
            <a:off x="2261936" y="424448"/>
            <a:ext cx="5814295" cy="697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b="1" dirty="0" smtClean="0">
                <a:solidFill>
                  <a:srgbClr val="CCECC4"/>
                </a:solidFill>
                <a:latin typeface="Comic Sans MS"/>
                <a:cs typeface="Calibri Light"/>
              </a:rPr>
              <a:t>Regroupement</a:t>
            </a:r>
            <a:r>
              <a:rPr lang="de-DE" sz="4000" b="1" dirty="0" smtClean="0">
                <a:solidFill>
                  <a:srgbClr val="CCECC4"/>
                </a:solidFill>
                <a:latin typeface="Comic Sans MS"/>
                <a:cs typeface="Calibri Light"/>
              </a:rPr>
              <a:t> 2021</a:t>
            </a:r>
            <a:endParaRPr lang="fr-FR" sz="4000" b="1" dirty="0">
              <a:solidFill>
                <a:srgbClr val="CCECC4"/>
              </a:solidFill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31616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D5FDE64B75A8F4C8CB2E5322CDE9068" ma:contentTypeVersion="12" ma:contentTypeDescription="Crée un document." ma:contentTypeScope="" ma:versionID="086a1fe95399994773a604dddcfc34e4">
  <xsd:schema xmlns:xsd="http://www.w3.org/2001/XMLSchema" xmlns:xs="http://www.w3.org/2001/XMLSchema" xmlns:p="http://schemas.microsoft.com/office/2006/metadata/properties" xmlns:ns2="a459fe1b-8b11-4c6f-91f3-f5c08ed89c9b" xmlns:ns3="a5ab141a-cc66-4d5f-8c44-595ca87bf7ad" targetNamespace="http://schemas.microsoft.com/office/2006/metadata/properties" ma:root="true" ma:fieldsID="29dee83215d7ace8d0353d83968329ad" ns2:_="" ns3:_="">
    <xsd:import namespace="a459fe1b-8b11-4c6f-91f3-f5c08ed89c9b"/>
    <xsd:import namespace="a5ab141a-cc66-4d5f-8c44-595ca87bf7a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59fe1b-8b11-4c6f-91f3-f5c08ed89c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ab141a-cc66-4d5f-8c44-595ca87bf7ad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7A62344-000E-430C-8973-CCEB13DBF559}">
  <ds:schemaRefs>
    <ds:schemaRef ds:uri="http://schemas.microsoft.com/office/2006/documentManagement/types"/>
    <ds:schemaRef ds:uri="a5ab141a-cc66-4d5f-8c44-595ca87bf7ad"/>
    <ds:schemaRef ds:uri="http://schemas.openxmlformats.org/package/2006/metadata/core-properties"/>
    <ds:schemaRef ds:uri="a459fe1b-8b11-4c6f-91f3-f5c08ed89c9b"/>
    <ds:schemaRef ds:uri="http://purl.org/dc/elements/1.1/"/>
    <ds:schemaRef ds:uri="http://www.w3.org/XML/1998/namespace"/>
    <ds:schemaRef ds:uri="http://schemas.microsoft.com/office/2006/metadata/properties"/>
    <ds:schemaRef ds:uri="http://purl.org/dc/terms/"/>
    <ds:schemaRef ds:uri="http://schemas.microsoft.com/office/infopath/2007/PartnerControl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E463481-4E79-4140-B0E4-42EB92377AC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BBAB04E-F432-4B0A-B705-4FAACFE705F2}">
  <ds:schemaRefs>
    <ds:schemaRef ds:uri="a459fe1b-8b11-4c6f-91f3-f5c08ed89c9b"/>
    <ds:schemaRef ds:uri="a5ab141a-cc66-4d5f-8c44-595ca87bf7a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771</Words>
  <Application>Microsoft Office PowerPoint</Application>
  <PresentationFormat>Grand écran</PresentationFormat>
  <Paragraphs>109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Comic Sans MS</vt:lpstr>
      <vt:lpstr>Courier New</vt:lpstr>
      <vt:lpstr>Thème Office</vt:lpstr>
      <vt:lpstr>Regroupement 2021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Richard BEAULIEU</dc:creator>
  <cp:lastModifiedBy>Richard BEAULIEU</cp:lastModifiedBy>
  <cp:revision>71</cp:revision>
  <dcterms:created xsi:type="dcterms:W3CDTF">2021-05-05T10:27:34Z</dcterms:created>
  <dcterms:modified xsi:type="dcterms:W3CDTF">2021-05-05T21:05:41Z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0x010100DD5FDE64B75A8F4C8CB2E5322CDE9068</vt:lpwstr>
  </property>
</Properties>
</file>